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02"/>
  </p:normalViewPr>
  <p:slideViewPr>
    <p:cSldViewPr snapToGrid="0" snapToObjects="1">
      <p:cViewPr varScale="1">
        <p:scale>
          <a:sx n="91" d="100"/>
          <a:sy n="91" d="100"/>
        </p:scale>
        <p:origin x="5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207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4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06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47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76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2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8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4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07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32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822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603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4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39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08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59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71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19EF1-D13F-BB4B-810E-57D500483C5F}" type="datetimeFigureOut">
              <a:rPr lang="en-US" smtClean="0"/>
              <a:t>1/5/16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2B9EB-D6BE-0144-B7F6-F3615DE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221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6" r:id="rId1"/>
    <p:sldLayoutId id="2147484277" r:id="rId2"/>
    <p:sldLayoutId id="2147484278" r:id="rId3"/>
    <p:sldLayoutId id="2147484279" r:id="rId4"/>
    <p:sldLayoutId id="2147484280" r:id="rId5"/>
    <p:sldLayoutId id="2147484281" r:id="rId6"/>
    <p:sldLayoutId id="2147484282" r:id="rId7"/>
    <p:sldLayoutId id="2147484283" r:id="rId8"/>
    <p:sldLayoutId id="2147484284" r:id="rId9"/>
    <p:sldLayoutId id="2147484285" r:id="rId10"/>
    <p:sldLayoutId id="2147484286" r:id="rId11"/>
    <p:sldLayoutId id="2147484287" r:id="rId12"/>
    <p:sldLayoutId id="2147484288" r:id="rId13"/>
    <p:sldLayoutId id="2147484289" r:id="rId14"/>
    <p:sldLayoutId id="2147484290" r:id="rId15"/>
    <p:sldLayoutId id="2147484291" r:id="rId16"/>
    <p:sldLayoutId id="214748429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Not </a:t>
            </a:r>
            <a:r>
              <a:rPr lang="en-US" dirty="0" err="1" smtClean="0"/>
              <a:t>Connectomics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Joshua L. Morgan and Jeff W </a:t>
            </a:r>
            <a:r>
              <a:rPr lang="en-US" dirty="0" err="1" smtClean="0"/>
              <a:t>Lichtman</a:t>
            </a:r>
            <a:endParaRPr lang="en-US" dirty="0" smtClean="0"/>
          </a:p>
          <a:p>
            <a:r>
              <a:rPr lang="en-US" dirty="0" smtClean="0"/>
              <a:t>as presented by Kevin Peng on January 5</a:t>
            </a:r>
            <a:r>
              <a:rPr lang="en-US" baseline="30000" dirty="0" smtClean="0"/>
              <a:t>th</a:t>
            </a:r>
            <a:r>
              <a:rPr lang="en-US" dirty="0" smtClean="0"/>
              <a:t>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Examination of the arguments against the development of the human </a:t>
            </a:r>
            <a:r>
              <a:rPr lang="en-US" sz="4400" dirty="0" err="1" smtClean="0"/>
              <a:t>connectome</a:t>
            </a: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Growing interest in neuroscience</a:t>
            </a:r>
          </a:p>
          <a:p>
            <a:r>
              <a:rPr lang="en-US" sz="4000" dirty="0" smtClean="0"/>
              <a:t>Advances in neuroscience, CS, engineering, etc. has made possible the development of a human </a:t>
            </a:r>
            <a:r>
              <a:rPr lang="en-US" sz="4000" dirty="0" err="1" smtClean="0"/>
              <a:t>connectome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6623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 smtClean="0"/>
              <a:t>Feasibility and rationality of such a pursuit is questionable</a:t>
            </a:r>
          </a:p>
          <a:p>
            <a:r>
              <a:rPr lang="en-US" sz="3600" dirty="0" smtClean="0"/>
              <a:t>Cost &gt; benefits</a:t>
            </a:r>
          </a:p>
          <a:p>
            <a:r>
              <a:rPr lang="en-US" sz="3600" dirty="0" smtClean="0"/>
              <a:t>“In light of present severe budget limitations, </a:t>
            </a:r>
            <a:r>
              <a:rPr lang="en-US" sz="3600" dirty="0" err="1" smtClean="0"/>
              <a:t>connectomics</a:t>
            </a:r>
            <a:r>
              <a:rPr lang="en-US" sz="3600" dirty="0" smtClean="0"/>
              <a:t> might be ill-advised. Moreover, some have argued that pursuing </a:t>
            </a:r>
            <a:r>
              <a:rPr lang="en-US" sz="3600" dirty="0" err="1" smtClean="0"/>
              <a:t>connectomics</a:t>
            </a:r>
            <a:r>
              <a:rPr lang="en-US" sz="3600" dirty="0" smtClean="0"/>
              <a:t> would be a waste of money, even if it were free.”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794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30399"/>
            <a:ext cx="10515600" cy="4246563"/>
          </a:xfrm>
        </p:spPr>
        <p:txBody>
          <a:bodyPr>
            <a:normAutofit/>
          </a:bodyPr>
          <a:lstStyle/>
          <a:p>
            <a:r>
              <a:rPr lang="en-US" dirty="0" smtClean="0"/>
              <a:t>10 - Map </a:t>
            </a:r>
            <a:r>
              <a:rPr lang="en-US" dirty="0"/>
              <a:t>of circuitry will not explain behavior </a:t>
            </a:r>
            <a:endParaRPr lang="en-US" dirty="0" smtClean="0"/>
          </a:p>
          <a:p>
            <a:pPr lvl="1"/>
            <a:r>
              <a:rPr lang="en-US" dirty="0" smtClean="0"/>
              <a:t>Response</a:t>
            </a:r>
            <a:r>
              <a:rPr lang="en-US" dirty="0"/>
              <a:t>: R</a:t>
            </a:r>
            <a:r>
              <a:rPr lang="en-US" dirty="0" smtClean="0"/>
              <a:t>eveal </a:t>
            </a:r>
            <a:r>
              <a:rPr lang="en-US" dirty="0"/>
              <a:t>stable memory </a:t>
            </a:r>
            <a:r>
              <a:rPr lang="en-US" dirty="0" smtClean="0"/>
              <a:t>structures</a:t>
            </a:r>
          </a:p>
          <a:p>
            <a:r>
              <a:rPr lang="en-US" dirty="0" smtClean="0"/>
              <a:t>9 - Silent synapses and spillover not represented</a:t>
            </a:r>
          </a:p>
          <a:p>
            <a:pPr lvl="1"/>
            <a:r>
              <a:rPr lang="en-US" dirty="0" err="1" smtClean="0"/>
              <a:t>Reponse</a:t>
            </a:r>
            <a:r>
              <a:rPr lang="en-US" dirty="0" smtClean="0"/>
              <a:t>: Illustrates capability, not behavior</a:t>
            </a:r>
          </a:p>
          <a:p>
            <a:r>
              <a:rPr lang="en-US" dirty="0" smtClean="0"/>
              <a:t>8 - Junk synapses</a:t>
            </a:r>
          </a:p>
          <a:p>
            <a:pPr lvl="1"/>
            <a:r>
              <a:rPr lang="en-US" dirty="0" smtClean="0"/>
              <a:t>Response: May not be as useless as they seem</a:t>
            </a:r>
          </a:p>
          <a:p>
            <a:r>
              <a:rPr lang="en-US" dirty="0" smtClean="0"/>
              <a:t>7 - Same pathways used for different behaviors</a:t>
            </a:r>
          </a:p>
          <a:p>
            <a:pPr lvl="1"/>
            <a:r>
              <a:rPr lang="en-US" dirty="0" smtClean="0"/>
              <a:t>Response: Intended to identify structural patterns linked to conditions</a:t>
            </a:r>
          </a:p>
          <a:p>
            <a:r>
              <a:rPr lang="en-US" dirty="0" smtClean="0"/>
              <a:t>6 - Same behavior uses different pathways </a:t>
            </a:r>
          </a:p>
          <a:p>
            <a:pPr lvl="1"/>
            <a:r>
              <a:rPr lang="en-US" dirty="0" smtClean="0"/>
              <a:t>Response: May reveal complex patterns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532" y="2308680"/>
            <a:ext cx="2457156" cy="135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1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5 - Statistical approach much more reasonable than experimental</a:t>
            </a:r>
          </a:p>
          <a:p>
            <a:pPr lvl="1"/>
            <a:r>
              <a:rPr lang="en-US" dirty="0" smtClean="0"/>
              <a:t>Response: Heterogeneity of neural circuits makes statistical modelling difficult</a:t>
            </a:r>
          </a:p>
          <a:p>
            <a:r>
              <a:rPr lang="en-US" dirty="0" smtClean="0"/>
              <a:t>4 - Brain too complex to understand</a:t>
            </a:r>
          </a:p>
          <a:p>
            <a:pPr lvl="1"/>
            <a:r>
              <a:rPr lang="en-US" dirty="0" smtClean="0"/>
              <a:t>Response: Allows for comparison even without understanding</a:t>
            </a:r>
          </a:p>
          <a:p>
            <a:r>
              <a:rPr lang="en-US" dirty="0" smtClean="0"/>
              <a:t>3 - </a:t>
            </a:r>
            <a:r>
              <a:rPr lang="en-US" dirty="0" err="1" smtClean="0"/>
              <a:t>Connectomics</a:t>
            </a:r>
            <a:r>
              <a:rPr lang="en-US" dirty="0" smtClean="0"/>
              <a:t> is purely descriptive</a:t>
            </a:r>
          </a:p>
          <a:p>
            <a:pPr lvl="1"/>
            <a:r>
              <a:rPr lang="en-US" dirty="0" smtClean="0"/>
              <a:t>Response: Will provide fundamental insights</a:t>
            </a:r>
          </a:p>
          <a:p>
            <a:r>
              <a:rPr lang="en-US" dirty="0" smtClean="0"/>
              <a:t>2 - The </a:t>
            </a:r>
            <a:r>
              <a:rPr lang="en-US" dirty="0" err="1" smtClean="0"/>
              <a:t>connectome</a:t>
            </a:r>
            <a:r>
              <a:rPr lang="en-US" dirty="0" smtClean="0"/>
              <a:t> of </a:t>
            </a:r>
            <a:r>
              <a:rPr lang="en-US" i="1" dirty="0" smtClean="0"/>
              <a:t>C. </a:t>
            </a:r>
            <a:r>
              <a:rPr lang="en-US" i="1" dirty="0" err="1" smtClean="0"/>
              <a:t>elegans</a:t>
            </a:r>
            <a:r>
              <a:rPr lang="en-US" dirty="0" smtClean="0"/>
              <a:t> has revealed less than expected</a:t>
            </a:r>
          </a:p>
          <a:p>
            <a:pPr lvl="1"/>
            <a:r>
              <a:rPr lang="en-US" dirty="0" smtClean="0"/>
              <a:t>Low neuron count led to specification =&gt; difficulty interpreting</a:t>
            </a:r>
          </a:p>
          <a:p>
            <a:r>
              <a:rPr lang="en-US" dirty="0" smtClean="0"/>
              <a:t>1 - See the connections, but not how it works</a:t>
            </a:r>
          </a:p>
          <a:p>
            <a:pPr lvl="1"/>
            <a:r>
              <a:rPr lang="en-US" dirty="0" smtClean="0"/>
              <a:t>Understanding would not be complete without description of structure</a:t>
            </a:r>
          </a:p>
        </p:txBody>
      </p:sp>
    </p:spTree>
    <p:extLst>
      <p:ext uri="{BB962C8B-B14F-4D97-AF65-F5344CB8AC3E}">
        <p14:creationId xmlns:p14="http://schemas.microsoft.com/office/powerpoint/2010/main" val="20255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The pursuit towards developing </a:t>
            </a:r>
            <a:r>
              <a:rPr lang="en-US" sz="3200" dirty="0" err="1" smtClean="0"/>
              <a:t>connectomes</a:t>
            </a:r>
            <a:r>
              <a:rPr lang="en-US" sz="3200" dirty="0" smtClean="0"/>
              <a:t> is not a pointless one and the concerns of opponents are not without fault</a:t>
            </a:r>
          </a:p>
          <a:p>
            <a:pPr marL="0" indent="0">
              <a:buNone/>
            </a:pPr>
            <a:r>
              <a:rPr lang="en-US" sz="3200" dirty="0" smtClean="0"/>
              <a:t>Creating a structural map of the brain will be the first step towards new and important discoveries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065" y="4532864"/>
            <a:ext cx="3081867" cy="221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6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How can we improve the statistical analysis of graphs?</a:t>
            </a:r>
          </a:p>
          <a:p>
            <a:r>
              <a:rPr lang="en-US" sz="3600" dirty="0" smtClean="0"/>
              <a:t>How can we increase the speed at which data is generated and collected?</a:t>
            </a:r>
          </a:p>
          <a:p>
            <a:r>
              <a:rPr lang="en-US" sz="3600" dirty="0" smtClean="0"/>
              <a:t>How can we indicate the characteristics of each neuron within the </a:t>
            </a:r>
            <a:r>
              <a:rPr lang="en-US" sz="3600" dirty="0" err="1" smtClean="0"/>
              <a:t>connectome</a:t>
            </a:r>
            <a:r>
              <a:rPr lang="en-US" sz="3600" dirty="0" smtClean="0"/>
              <a:t>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214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Pros</a:t>
            </a:r>
          </a:p>
          <a:p>
            <a:pPr lvl="1"/>
            <a:r>
              <a:rPr lang="en-US" sz="3000" dirty="0" smtClean="0"/>
              <a:t>Addresses worries around </a:t>
            </a:r>
            <a:r>
              <a:rPr lang="en-US" sz="3000" dirty="0" err="1" smtClean="0"/>
              <a:t>connectomics</a:t>
            </a:r>
            <a:endParaRPr lang="en-US" sz="3000" dirty="0" smtClean="0"/>
          </a:p>
          <a:p>
            <a:pPr lvl="1"/>
            <a:r>
              <a:rPr lang="en-US" sz="3000" dirty="0" smtClean="0"/>
              <a:t>Encourages progression of field</a:t>
            </a:r>
            <a:endParaRPr lang="en-US" sz="3000" dirty="0" smtClean="0"/>
          </a:p>
          <a:p>
            <a:pPr lvl="1"/>
            <a:endParaRPr lang="en-US" sz="3000" dirty="0" smtClean="0"/>
          </a:p>
          <a:p>
            <a:r>
              <a:rPr lang="en-US" sz="3200" dirty="0" smtClean="0"/>
              <a:t>Cons</a:t>
            </a:r>
          </a:p>
          <a:p>
            <a:pPr lvl="1"/>
            <a:r>
              <a:rPr lang="en-US" sz="3000" dirty="0" smtClean="0"/>
              <a:t>High cost</a:t>
            </a:r>
          </a:p>
          <a:p>
            <a:pPr lvl="1"/>
            <a:r>
              <a:rPr lang="en-US" sz="3000" dirty="0" smtClean="0"/>
              <a:t>Risk of pointlessness of pursuit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0010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1127</TotalTime>
  <Words>364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Why Not Connectomics?</vt:lpstr>
      <vt:lpstr>Summary</vt:lpstr>
      <vt:lpstr>Opportunity</vt:lpstr>
      <vt:lpstr>Challenge</vt:lpstr>
      <vt:lpstr>Action</vt:lpstr>
      <vt:lpstr>Action</vt:lpstr>
      <vt:lpstr>Resolution</vt:lpstr>
      <vt:lpstr>Future Work</vt:lpstr>
      <vt:lpstr>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Not Connectomics?</dc:title>
  <dc:creator>Microsoft Office User</dc:creator>
  <cp:lastModifiedBy>Microsoft Office User</cp:lastModifiedBy>
  <cp:revision>23</cp:revision>
  <cp:lastPrinted>2016-01-05T09:23:57Z</cp:lastPrinted>
  <dcterms:created xsi:type="dcterms:W3CDTF">2016-01-04T23:32:57Z</dcterms:created>
  <dcterms:modified xsi:type="dcterms:W3CDTF">2016-01-05T18:25:16Z</dcterms:modified>
</cp:coreProperties>
</file>

<file path=docProps/thumbnail.jpeg>
</file>